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84" r:id="rId1"/>
  </p:sldMasterIdLst>
  <p:sldIdLst>
    <p:sldId id="256" r:id="rId2"/>
    <p:sldId id="257" r:id="rId3"/>
    <p:sldId id="266" r:id="rId4"/>
    <p:sldId id="258" r:id="rId5"/>
    <p:sldId id="259" r:id="rId6"/>
    <p:sldId id="262" r:id="rId7"/>
    <p:sldId id="265" r:id="rId8"/>
    <p:sldId id="267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6"/>
  </p:normalViewPr>
  <p:slideViewPr>
    <p:cSldViewPr snapToGrid="0" snapToObjects="1">
      <p:cViewPr>
        <p:scale>
          <a:sx n="85" d="100"/>
          <a:sy n="85" d="100"/>
        </p:scale>
        <p:origin x="39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8ABE3C1-DBE1-495D-B57B-2849774B866A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800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0768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09196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693125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31457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14510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5783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57508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88561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66489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0578ACC-22D6-47C1-A373-4FD133E34F3C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781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0443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16420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564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993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89963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3844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792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  <p:sldLayoutId id="2147483996" r:id="rId12"/>
    <p:sldLayoutId id="2147483997" r:id="rId13"/>
    <p:sldLayoutId id="2147483998" r:id="rId14"/>
    <p:sldLayoutId id="2147483999" r:id="rId15"/>
    <p:sldLayoutId id="2147484000" r:id="rId16"/>
    <p:sldLayoutId id="2147484001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211DB-91D1-1044-BE41-CF121C62CB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Demographics and Restaurant Preferences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C6BFD0-E35F-5645-BFD9-D766415925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Team “Divas and the Brain”</a:t>
            </a:r>
          </a:p>
          <a:p>
            <a:r>
              <a:rPr lang="en-US" dirty="0"/>
              <a:t>Reyna, </a:t>
            </a:r>
            <a:r>
              <a:rPr lang="en-US" dirty="0" err="1"/>
              <a:t>Shetu</a:t>
            </a:r>
            <a:r>
              <a:rPr lang="en-US" dirty="0"/>
              <a:t>, and Brian</a:t>
            </a:r>
          </a:p>
        </p:txBody>
      </p:sp>
    </p:spTree>
    <p:extLst>
      <p:ext uri="{BB962C8B-B14F-4D97-AF65-F5344CB8AC3E}">
        <p14:creationId xmlns:p14="http://schemas.microsoft.com/office/powerpoint/2010/main" val="2280324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F208CF-0104-8B4C-BDF6-97F105B6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40" y="133350"/>
            <a:ext cx="8140700" cy="6591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64D7C9-111B-3E40-BDC6-2F2162A22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631" y="133350"/>
            <a:ext cx="3224004" cy="6591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831756-D8B6-8844-9B4C-40C2665FB201}"/>
              </a:ext>
            </a:extLst>
          </p:cNvPr>
          <p:cNvSpPr txBox="1"/>
          <p:nvPr/>
        </p:nvSpPr>
        <p:spPr>
          <a:xfrm>
            <a:off x="8901693" y="4892032"/>
            <a:ext cx="27638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80236</a:t>
            </a:r>
            <a:b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Denver, CO Suburbs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Total pop: 5,917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Mexican Restaurants: 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35D8AC-7757-9545-8EFA-E40F5F776AB8}"/>
              </a:ext>
            </a:extLst>
          </p:cNvPr>
          <p:cNvSpPr/>
          <p:nvPr/>
        </p:nvSpPr>
        <p:spPr>
          <a:xfrm>
            <a:off x="1779986" y="4059759"/>
            <a:ext cx="34348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98022</a:t>
            </a:r>
            <a:b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Enumclaw, WA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Total pop: 7,966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Mexican Restaurants: 0</a:t>
            </a:r>
          </a:p>
        </p:txBody>
      </p:sp>
      <p:pic>
        <p:nvPicPr>
          <p:cNvPr id="1026" name="Picture 2" descr="Redflag Com - Red Flag Icon Transparent Background (512x512)">
            <a:extLst>
              <a:ext uri="{FF2B5EF4-FFF2-40B4-BE49-F238E27FC236}">
                <a16:creationId xmlns:a16="http://schemas.microsoft.com/office/drawing/2014/main" id="{8A624FC3-2E5C-2141-8DE4-F69461C99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596" y="2240923"/>
            <a:ext cx="453098" cy="453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Redflag Com - Red Flag Icon Transparent Background (512x512)">
            <a:extLst>
              <a:ext uri="{FF2B5EF4-FFF2-40B4-BE49-F238E27FC236}">
                <a16:creationId xmlns:a16="http://schemas.microsoft.com/office/drawing/2014/main" id="{7CFDA9BB-511C-1C4C-BD55-FEC9E32F5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6509" y="4505333"/>
            <a:ext cx="453098" cy="453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206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7E811-2E7B-3D4D-8245-0C2EA2DA1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333D1-C92F-5E40-AE92-75F98A9C5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91940"/>
          </a:xfrm>
        </p:spPr>
        <p:txBody>
          <a:bodyPr>
            <a:normAutofit/>
          </a:bodyPr>
          <a:lstStyle/>
          <a:p>
            <a:r>
              <a:rPr lang="en-US" dirty="0"/>
              <a:t>US Census Bureau race data for each zip code</a:t>
            </a:r>
          </a:p>
          <a:p>
            <a:r>
              <a:rPr lang="en-US" dirty="0"/>
              <a:t>US Census Bureau income data by zip code</a:t>
            </a:r>
          </a:p>
          <a:p>
            <a:r>
              <a:rPr lang="en-US" dirty="0"/>
              <a:t>Over 30,000 zip codes</a:t>
            </a:r>
          </a:p>
          <a:p>
            <a:endParaRPr lang="en-US" dirty="0"/>
          </a:p>
          <a:p>
            <a:r>
              <a:rPr lang="en-US" dirty="0"/>
              <a:t>Initial Challenges:</a:t>
            </a:r>
          </a:p>
          <a:p>
            <a:pPr lvl="1"/>
            <a:r>
              <a:rPr lang="en-US" dirty="0"/>
              <a:t>Zip codes are stored as different types in each database (string vs integer)</a:t>
            </a:r>
          </a:p>
          <a:p>
            <a:pPr lvl="1"/>
            <a:r>
              <a:rPr lang="en-US" dirty="0"/>
              <a:t>Zip codes in Puerto Rico</a:t>
            </a:r>
          </a:p>
          <a:p>
            <a:pPr lvl="1"/>
            <a:r>
              <a:rPr lang="en-US" dirty="0"/>
              <a:t>Zip codes with zero or very low population count</a:t>
            </a:r>
          </a:p>
          <a:p>
            <a:pPr lvl="1"/>
            <a:endParaRPr lang="en-US" dirty="0"/>
          </a:p>
          <a:p>
            <a:r>
              <a:rPr lang="en-US" b="1" dirty="0"/>
              <a:t>Filtered data: ~10,000 U.S. zip codes</a:t>
            </a:r>
          </a:p>
        </p:txBody>
      </p:sp>
    </p:spTree>
    <p:extLst>
      <p:ext uri="{BB962C8B-B14F-4D97-AF65-F5344CB8AC3E}">
        <p14:creationId xmlns:p14="http://schemas.microsoft.com/office/powerpoint/2010/main" val="981137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10C288-5065-E14F-825B-5F4E47108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285" y="-17770"/>
            <a:ext cx="10157085" cy="689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155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6EDDE-6E4B-9145-9421-C0ACD1392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Gathering additional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173DA-C042-2246-9578-F4A629A0C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Yelp Fusion API</a:t>
            </a:r>
          </a:p>
          <a:p>
            <a:pPr lvl="1"/>
            <a:r>
              <a:rPr lang="en-US" dirty="0"/>
              <a:t>Limited to 5,000 API calls per day</a:t>
            </a:r>
          </a:p>
          <a:p>
            <a:pPr lvl="1"/>
            <a:r>
              <a:rPr lang="en-US" dirty="0"/>
              <a:t>Limited to 50 results per page</a:t>
            </a:r>
          </a:p>
          <a:p>
            <a:r>
              <a:rPr lang="en-US" dirty="0"/>
              <a:t>Sliced data into 5 random samples of 250 records</a:t>
            </a:r>
          </a:p>
          <a:p>
            <a:pPr lvl="1"/>
            <a:r>
              <a:rPr lang="en-US" dirty="0"/>
              <a:t>Nested “for” loops to query Yelp for each zip code</a:t>
            </a:r>
          </a:p>
          <a:p>
            <a:pPr lvl="1"/>
            <a:r>
              <a:rPr lang="en-US" dirty="0"/>
              <a:t>Gather data by type: Mexican, Chinese, Fast Food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50F0B3-7274-6F4C-983A-B474C9362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847085"/>
            <a:ext cx="53467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06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189D3-EEDA-C949-B9AD-B1F03177A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AAA66-1E01-DD42-A871-341919DE0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Correlation between demographics and restaurant preferences</a:t>
            </a:r>
          </a:p>
          <a:p>
            <a:endParaRPr lang="en-US" dirty="0"/>
          </a:p>
          <a:p>
            <a:r>
              <a:rPr lang="en-US" dirty="0"/>
              <a:t>Chose 3 target restaurant types:</a:t>
            </a:r>
          </a:p>
          <a:p>
            <a:pPr lvl="1"/>
            <a:r>
              <a:rPr lang="en-US" dirty="0"/>
              <a:t>Mexican (correlation with Hispanic population)</a:t>
            </a:r>
          </a:p>
          <a:p>
            <a:pPr lvl="1"/>
            <a:r>
              <a:rPr lang="en-US" dirty="0"/>
              <a:t>Chinese (correlation with Asian population)</a:t>
            </a:r>
          </a:p>
          <a:p>
            <a:pPr lvl="1"/>
            <a:r>
              <a:rPr lang="en-US" dirty="0"/>
              <a:t>Fast Food (correlation with income level)</a:t>
            </a:r>
          </a:p>
        </p:txBody>
      </p:sp>
    </p:spTree>
    <p:extLst>
      <p:ext uri="{BB962C8B-B14F-4D97-AF65-F5344CB8AC3E}">
        <p14:creationId xmlns:p14="http://schemas.microsoft.com/office/powerpoint/2010/main" val="4175510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839" y="764373"/>
            <a:ext cx="9737362" cy="1293028"/>
          </a:xfrm>
        </p:spPr>
        <p:txBody>
          <a:bodyPr/>
          <a:lstStyle/>
          <a:p>
            <a:r>
              <a:rPr lang="en-US" dirty="0"/>
              <a:t>Correlation: Race and Food 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B71596-4150-F942-8788-DC1E1EE83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72" y="1738756"/>
            <a:ext cx="5764530" cy="36379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CB0072-7251-D745-932E-A2E5FA7D4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748" y="1765744"/>
            <a:ext cx="5872480" cy="3583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0A88DC-BFD3-304D-A1B2-BFB4B41A0A95}"/>
              </a:ext>
            </a:extLst>
          </p:cNvPr>
          <p:cNvSpPr txBox="1"/>
          <p:nvPr/>
        </p:nvSpPr>
        <p:spPr>
          <a:xfrm>
            <a:off x="156772" y="5501390"/>
            <a:ext cx="23118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0.031</a:t>
            </a:r>
          </a:p>
          <a:p>
            <a:r>
              <a:rPr lang="en-US" sz="2400" b="1" dirty="0" err="1"/>
              <a:t>r_value</a:t>
            </a:r>
            <a:r>
              <a:rPr lang="en-US" sz="2400" b="1" dirty="0"/>
              <a:t>: 0.028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0.562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049374-1A2C-DB40-9B6D-BB22342B380F}"/>
              </a:ext>
            </a:extLst>
          </p:cNvPr>
          <p:cNvSpPr txBox="1"/>
          <p:nvPr/>
        </p:nvSpPr>
        <p:spPr>
          <a:xfrm>
            <a:off x="6162748" y="5493462"/>
            <a:ext cx="23262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0.534</a:t>
            </a:r>
          </a:p>
          <a:p>
            <a:r>
              <a:rPr lang="en-US" sz="2400" b="1" dirty="0" err="1"/>
              <a:t>r_value</a:t>
            </a:r>
            <a:r>
              <a:rPr lang="en-US" sz="2400" b="1" dirty="0"/>
              <a:t>: 0.590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</p:spTree>
    <p:extLst>
      <p:ext uri="{BB962C8B-B14F-4D97-AF65-F5344CB8AC3E}">
        <p14:creationId xmlns:p14="http://schemas.microsoft.com/office/powerpoint/2010/main" val="52171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16E987-9F45-3040-B8F8-30B024142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43" y="1772591"/>
            <a:ext cx="5764530" cy="36595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C26215-563F-7244-BA46-518AA986E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729" y="1772590"/>
            <a:ext cx="5764530" cy="36595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72F03C-BA14-204C-B994-FAB74B7523F0}"/>
              </a:ext>
            </a:extLst>
          </p:cNvPr>
          <p:cNvSpPr txBox="1"/>
          <p:nvPr/>
        </p:nvSpPr>
        <p:spPr>
          <a:xfrm>
            <a:off x="156772" y="5501390"/>
            <a:ext cx="23262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0.386</a:t>
            </a:r>
          </a:p>
          <a:p>
            <a:r>
              <a:rPr lang="en-US" sz="2400" b="1" dirty="0" err="1"/>
              <a:t>r_value</a:t>
            </a:r>
            <a:r>
              <a:rPr lang="en-US" sz="2400" b="1" dirty="0"/>
              <a:t>: 0.305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9938CE-987F-C94D-B2D4-E2C014FC30DF}"/>
              </a:ext>
            </a:extLst>
          </p:cNvPr>
          <p:cNvSpPr txBox="1"/>
          <p:nvPr/>
        </p:nvSpPr>
        <p:spPr>
          <a:xfrm>
            <a:off x="6162748" y="5493462"/>
            <a:ext cx="23262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0.349</a:t>
            </a:r>
          </a:p>
          <a:p>
            <a:r>
              <a:rPr lang="en-US" sz="2400" b="1" dirty="0" err="1"/>
              <a:t>r_value</a:t>
            </a:r>
            <a:r>
              <a:rPr lang="en-US" sz="2400" b="1" dirty="0"/>
              <a:t>: 0.453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</p:spTree>
    <p:extLst>
      <p:ext uri="{BB962C8B-B14F-4D97-AF65-F5344CB8AC3E}">
        <p14:creationId xmlns:p14="http://schemas.microsoft.com/office/powerpoint/2010/main" val="1688563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839" y="764373"/>
            <a:ext cx="9737362" cy="1293028"/>
          </a:xfrm>
        </p:spPr>
        <p:txBody>
          <a:bodyPr/>
          <a:lstStyle/>
          <a:p>
            <a:r>
              <a:rPr lang="en-US" dirty="0"/>
              <a:t>Correlation: Income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0A88DC-BFD3-304D-A1B2-BFB4B41A0A95}"/>
              </a:ext>
            </a:extLst>
          </p:cNvPr>
          <p:cNvSpPr txBox="1"/>
          <p:nvPr/>
        </p:nvSpPr>
        <p:spPr>
          <a:xfrm>
            <a:off x="156772" y="5501390"/>
            <a:ext cx="23118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0.031</a:t>
            </a:r>
          </a:p>
          <a:p>
            <a:r>
              <a:rPr lang="en-US" sz="2400" b="1" dirty="0" err="1"/>
              <a:t>r_value</a:t>
            </a:r>
            <a:r>
              <a:rPr lang="en-US" sz="2400" b="1" dirty="0"/>
              <a:t>: 0.028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0.562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049374-1A2C-DB40-9B6D-BB22342B380F}"/>
              </a:ext>
            </a:extLst>
          </p:cNvPr>
          <p:cNvSpPr txBox="1"/>
          <p:nvPr/>
        </p:nvSpPr>
        <p:spPr>
          <a:xfrm>
            <a:off x="6162748" y="5493462"/>
            <a:ext cx="23262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0.534</a:t>
            </a:r>
          </a:p>
          <a:p>
            <a:r>
              <a:rPr lang="en-US" sz="2400" b="1" dirty="0" err="1"/>
              <a:t>r_value</a:t>
            </a:r>
            <a:r>
              <a:rPr lang="en-US" sz="2400" b="1" dirty="0"/>
              <a:t>: 0.590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</p:spTree>
    <p:extLst>
      <p:ext uri="{BB962C8B-B14F-4D97-AF65-F5344CB8AC3E}">
        <p14:creationId xmlns:p14="http://schemas.microsoft.com/office/powerpoint/2010/main" val="512421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limitations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984BDF-88D9-0F4B-88F0-48211779D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Zip codes do not are not consistent:</a:t>
            </a:r>
          </a:p>
          <a:p>
            <a:pPr lvl="1"/>
            <a:r>
              <a:rPr lang="en-US" dirty="0"/>
              <a:t>Different sizes (geographic)</a:t>
            </a:r>
          </a:p>
          <a:p>
            <a:pPr lvl="1"/>
            <a:r>
              <a:rPr lang="en-US" dirty="0"/>
              <a:t>Irregular boundary shapes</a:t>
            </a:r>
          </a:p>
          <a:p>
            <a:pPr lvl="1"/>
            <a:r>
              <a:rPr lang="en-US" dirty="0"/>
              <a:t>Widely varying populations</a:t>
            </a:r>
          </a:p>
        </p:txBody>
      </p:sp>
    </p:spTree>
    <p:extLst>
      <p:ext uri="{BB962C8B-B14F-4D97-AF65-F5344CB8AC3E}">
        <p14:creationId xmlns:p14="http://schemas.microsoft.com/office/powerpoint/2010/main" val="250028132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{19346E2D-AA77-3140-8341-22623834F5D7}tf10001079</Template>
  <TotalTime>188</TotalTime>
  <Words>282</Words>
  <Application>Microsoft Macintosh PowerPoint</Application>
  <PresentationFormat>Widescreen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Vapor Trail</vt:lpstr>
      <vt:lpstr>Demographics and Restaurant Preferences</vt:lpstr>
      <vt:lpstr>STARTING dataset</vt:lpstr>
      <vt:lpstr>PowerPoint Presentation</vt:lpstr>
      <vt:lpstr>Gathering additional data</vt:lpstr>
      <vt:lpstr>Hypothesis</vt:lpstr>
      <vt:lpstr>Correlation: Race and Food type</vt:lpstr>
      <vt:lpstr>Unexpected results</vt:lpstr>
      <vt:lpstr>Correlation: Income</vt:lpstr>
      <vt:lpstr>Challenges and limitations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Demographics and Restaurant Preferences</dc:title>
  <dc:creator>Brian Halbur</dc:creator>
  <cp:lastModifiedBy>Brian Halbur</cp:lastModifiedBy>
  <cp:revision>25</cp:revision>
  <dcterms:created xsi:type="dcterms:W3CDTF">2018-12-15T19:47:15Z</dcterms:created>
  <dcterms:modified xsi:type="dcterms:W3CDTF">2018-12-21T05:11:42Z</dcterms:modified>
</cp:coreProperties>
</file>

<file path=docProps/thumbnail.jpeg>
</file>